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9"/>
  </p:notesMasterIdLst>
  <p:sldIdLst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9" r:id="rId17"/>
    <p:sldId id="5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0" d="100"/>
          <a:sy n="60" d="100"/>
        </p:scale>
        <p:origin x="14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70192-259E-4B69-98FD-70C7043C4D8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6D9C-1955-4412-97E1-74B7BBFC2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629400" cy="2590800"/>
          </a:xfrm>
        </p:spPr>
        <p:txBody>
          <a:bodyPr anchor="t"/>
          <a:lstStyle>
            <a:lvl1pPr algn="ct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530-92A3-44B4-96DF-B2605C41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275E-019F-4DBF-9570-2B2CFE58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3C3C-488C-4C21-8865-BBB9440A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0CA6-51E5-4909-A9E7-74F83F15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E149-5D86-4BF5-BCC2-4D8A9996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1925" y="365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4325" y="265113"/>
            <a:ext cx="695007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0"/>
            <a:ext cx="8778875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1925" y="2651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4232"/>
            <a:ext cx="9144001" cy="509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625655"/>
            <a:ext cx="7893496" cy="162014"/>
          </a:xfrm>
        </p:spPr>
        <p:txBody>
          <a:bodyPr/>
          <a:lstStyle>
            <a:lvl1pPr algn="ctr">
              <a:defRPr b="1">
                <a:ln>
                  <a:noFill/>
                </a:ln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625655"/>
            <a:ext cx="538376" cy="115713"/>
          </a:xfrm>
        </p:spPr>
        <p:txBody>
          <a:bodyPr/>
          <a:lstStyle>
            <a:lvl1pPr>
              <a:defRPr sz="1800" b="1">
                <a:solidFill>
                  <a:srgbClr val="002060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1135-CAE6-4192-AE0D-CFEB106D2B27}"/>
              </a:ext>
            </a:extLst>
          </p:cNvPr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alpha val="8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B312E0-886D-471E-A8FF-D96F41F33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-2301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C7008-F5ED-4269-A898-E084C9C89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BB36-18C6-4FE9-B805-A8C3DE15B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1265"/>
            <a:ext cx="8610600" cy="467836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2286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7B-5CA3-4472-B01C-99CB7689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D3AF6-13DD-4098-9AD3-7329A9735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914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28FB-DE10-4C5E-A921-43ECF992E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B723-660E-4467-8A37-055799D18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10998E90-0A32-499E-B1BB-FF45A4E22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766B00E-CF0F-496B-9F75-F8C31B645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275E-019F-4DBF-9570-2B2CFE581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6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C3C-488C-4C21-8865-BBB9440A0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6629400" cy="1826363"/>
          </a:xfrm>
        </p:spPr>
        <p:txBody>
          <a:bodyPr tIns="0" bIns="0" anchor="t">
            <a:noAutofit/>
          </a:bodyPr>
          <a:lstStyle>
            <a:lvl1pPr algn="l">
              <a:buNone/>
              <a:defRPr sz="66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0"/>
            <a:ext cx="1219200" cy="28416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17A7-E8DB-44FD-ABFD-9152337CD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7008-F5ED-4269-A898-E084C9C89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BB36-18C6-4FE9-B805-A8C3DE15B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28FB-DE10-4C5E-A921-43ECF992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B723-660E-4467-8A37-055799D1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 b="1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2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8E90-0A32-499E-B1BB-FF45A4E2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19200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FFD0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2743200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 b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B00E-CF0F-496B-9F75-F8C31B64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410200"/>
            <a:ext cx="9144000" cy="1454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99" name="Title Placeholder 8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7620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A4EA7-F13F-43F3-A75F-8AA8F92E9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 kern="1200">
          <a:solidFill>
            <a:srgbClr val="FFD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205" y="6510562"/>
            <a:ext cx="7779569" cy="19623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50" b="1"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522" y="6761162"/>
            <a:ext cx="798998" cy="196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ln>
                  <a:noFill/>
                </a:ln>
                <a:solidFill>
                  <a:srgbClr val="002060">
                    <a:alpha val="20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iarelogo.JPG">
            <a:extLst>
              <a:ext uri="{FF2B5EF4-FFF2-40B4-BE49-F238E27FC236}">
                <a16:creationId xmlns:a16="http://schemas.microsoft.com/office/drawing/2014/main" id="{839266DC-9B3F-4D45-A256-2067344A6A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22EEF6-5AB3-4A04-BD61-B94BD73F7243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9" descr="iarelogo.JPG">
            <a:extLst>
              <a:ext uri="{FF2B5EF4-FFF2-40B4-BE49-F238E27FC236}">
                <a16:creationId xmlns:a16="http://schemas.microsoft.com/office/drawing/2014/main" id="{2AE24995-5F57-42D7-A8F8-7B925B6EDA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5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179A74-3F7E-4982-8C76-7D903BFD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510"/>
            <a:ext cx="9144000" cy="39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8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 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F7C184-10F0-4DE5-9970-D15369877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066"/>
            <a:ext cx="9144000" cy="47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0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 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76B09-B7AA-4AEC-80CA-17D6DA49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9" y="0"/>
            <a:ext cx="914927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4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Unit-3 Pending Problems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3F238-7256-4607-ABF5-17DA7C0620B0}"/>
              </a:ext>
            </a:extLst>
          </p:cNvPr>
          <p:cNvSpPr txBox="1"/>
          <p:nvPr/>
        </p:nvSpPr>
        <p:spPr>
          <a:xfrm>
            <a:off x="99442" y="980728"/>
            <a:ext cx="904455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Construct the finite automaton equivalent to the regular expressions</a:t>
            </a:r>
          </a:p>
          <a:p>
            <a:pPr marL="342900" indent="-342900">
              <a:buAutoNum type="arabicPeriod"/>
            </a:pPr>
            <a:r>
              <a:rPr lang="en-US" sz="2400" b="1" dirty="0"/>
              <a:t>aa</a:t>
            </a:r>
          </a:p>
          <a:p>
            <a:pPr marL="342900" indent="-342900">
              <a:buAutoNum type="arabicPeriod"/>
            </a:pPr>
            <a:r>
              <a:rPr lang="en-US" sz="2400" b="1" dirty="0"/>
              <a:t>a*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a+b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aa+bb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ab+ba+ca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)*aa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)*aa(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 (</a:t>
            </a:r>
            <a:r>
              <a:rPr lang="en-US" sz="2400" b="1" dirty="0" err="1"/>
              <a:t>aa+ba</a:t>
            </a:r>
            <a:r>
              <a:rPr lang="en-US" sz="2400" b="1" dirty="0"/>
              <a:t>) 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IN" sz="2400" b="1" dirty="0"/>
              <a:t>(0 + 1)*(00 + 11)(0 + 1)*</a:t>
            </a:r>
          </a:p>
          <a:p>
            <a:pPr marL="342900" indent="-342900">
              <a:buAutoNum type="arabicPeriod"/>
            </a:pPr>
            <a:r>
              <a:rPr lang="en-IN" sz="2400" b="1" dirty="0"/>
              <a:t>(</a:t>
            </a:r>
            <a:r>
              <a:rPr lang="en-IN" sz="2400" b="1" dirty="0" err="1"/>
              <a:t>a+b+c</a:t>
            </a:r>
            <a:r>
              <a:rPr lang="en-IN" sz="2400" b="1" dirty="0"/>
              <a:t>)*ab(</a:t>
            </a:r>
            <a:r>
              <a:rPr lang="en-IN" sz="2400" b="1" dirty="0" err="1"/>
              <a:t>a+b+c</a:t>
            </a:r>
            <a:r>
              <a:rPr lang="en-IN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000" b="1" dirty="0"/>
              <a:t>Construct a finite automaton accepting all strings over {0, 1} ending in 010 or 0010</a:t>
            </a:r>
          </a:p>
          <a:p>
            <a:pPr marL="342900" indent="-342900">
              <a:buAutoNum type="arabicPeriod"/>
            </a:pPr>
            <a:r>
              <a:rPr lang="en-US" sz="2000" b="1" dirty="0"/>
              <a:t>Φ</a:t>
            </a:r>
          </a:p>
          <a:p>
            <a:pPr marL="342900" indent="-342900">
              <a:buAutoNum type="arabicPeriod"/>
            </a:pPr>
            <a:r>
              <a:rPr lang="az-Cyrl-AZ" sz="2000" b="1" dirty="0"/>
              <a:t>Є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/>
              <a:t>a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289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Unit-3 Pending Problems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3F238-7256-4607-ABF5-17DA7C0620B0}"/>
              </a:ext>
            </a:extLst>
          </p:cNvPr>
          <p:cNvSpPr txBox="1"/>
          <p:nvPr/>
        </p:nvSpPr>
        <p:spPr>
          <a:xfrm>
            <a:off x="99442" y="1124744"/>
            <a:ext cx="904455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Construct the </a:t>
            </a:r>
            <a:r>
              <a:rPr lang="az-Cyrl-AZ" sz="2400" b="1" dirty="0"/>
              <a:t>є </a:t>
            </a:r>
            <a:r>
              <a:rPr lang="en-US" sz="2400" b="1" dirty="0"/>
              <a:t>-NFA for the regular expressions</a:t>
            </a:r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aa</a:t>
            </a:r>
          </a:p>
          <a:p>
            <a:pPr marL="342900" indent="-342900">
              <a:buAutoNum type="arabicPeriod"/>
            </a:pPr>
            <a:r>
              <a:rPr lang="en-US" sz="2400" b="1" dirty="0"/>
              <a:t>a*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a+b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aa+bb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ab+ba+ca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)*aa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)*aa(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US" sz="2400" b="1" dirty="0"/>
              <a:t>(</a:t>
            </a:r>
            <a:r>
              <a:rPr lang="en-US" sz="2400" b="1" dirty="0" err="1"/>
              <a:t>a+b</a:t>
            </a:r>
            <a:r>
              <a:rPr lang="en-US" sz="2400" b="1" dirty="0"/>
              <a:t>)* (</a:t>
            </a:r>
            <a:r>
              <a:rPr lang="en-US" sz="2400" b="1" dirty="0" err="1"/>
              <a:t>aa+ba</a:t>
            </a:r>
            <a:r>
              <a:rPr lang="en-US" sz="2400" b="1" dirty="0"/>
              <a:t>) (</a:t>
            </a:r>
            <a:r>
              <a:rPr lang="en-US" sz="2400" b="1" dirty="0" err="1"/>
              <a:t>a+b</a:t>
            </a:r>
            <a:r>
              <a:rPr lang="en-US" sz="2400" b="1" dirty="0"/>
              <a:t>)*</a:t>
            </a:r>
          </a:p>
          <a:p>
            <a:pPr marL="342900" indent="-342900">
              <a:buAutoNum type="arabicPeriod"/>
            </a:pPr>
            <a:r>
              <a:rPr lang="en-IN" sz="2400" b="1" dirty="0"/>
              <a:t>(0 + 1)*(00 + 11)(0 + 1)*</a:t>
            </a:r>
          </a:p>
          <a:p>
            <a:pPr marL="342900" indent="-342900">
              <a:buAutoNum type="arabicPeriod"/>
            </a:pPr>
            <a:r>
              <a:rPr lang="en-IN" sz="2400" b="1" dirty="0"/>
              <a:t>(</a:t>
            </a:r>
            <a:r>
              <a:rPr lang="en-IN" sz="2400" b="1" dirty="0" err="1"/>
              <a:t>a+b+c</a:t>
            </a:r>
            <a:r>
              <a:rPr lang="en-IN" sz="2400" b="1" dirty="0"/>
              <a:t>)*ab(</a:t>
            </a:r>
            <a:r>
              <a:rPr lang="en-IN" sz="2400" b="1" dirty="0" err="1"/>
              <a:t>a+b+c</a:t>
            </a:r>
            <a:r>
              <a:rPr lang="en-IN" sz="2400" b="1" dirty="0"/>
              <a:t>)*</a:t>
            </a:r>
            <a:endParaRPr lang="en-US" sz="2400" b="1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351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Unit-3 Pending Problems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3F238-7256-4607-ABF5-17DA7C0620B0}"/>
              </a:ext>
            </a:extLst>
          </p:cNvPr>
          <p:cNvSpPr txBox="1"/>
          <p:nvPr/>
        </p:nvSpPr>
        <p:spPr>
          <a:xfrm>
            <a:off x="99442" y="1124744"/>
            <a:ext cx="9044558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Find Regular Expressions for the following </a:t>
            </a:r>
            <a:r>
              <a:rPr lang="en-IN" sz="2400" b="1" dirty="0" err="1"/>
              <a:t>Langauges</a:t>
            </a:r>
            <a:endParaRPr lang="en-US" sz="2400" b="1" dirty="0"/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000" b="1" dirty="0"/>
              <a:t>the set of all strings of 0's and 1's ending in 00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/>
              <a:t>the set of all strings of 0's and 1’s, in which number of 0’s followed by number of 1’s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/>
              <a:t>Number of a’s followed by number of b’s and followed by number of c’s over the alphabet {</a:t>
            </a:r>
            <a:r>
              <a:rPr lang="en-US" sz="2000" b="1" dirty="0" err="1"/>
              <a:t>a,b,c</a:t>
            </a:r>
            <a:r>
              <a:rPr lang="en-US" sz="2000" b="1" dirty="0"/>
              <a:t>}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/>
              <a:t>The of set of all string ending in either 01 or 10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/>
              <a:t>The set of all strings have the substrings either 110 or 011 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/>
              <a:t>Find a regular expression corresponding to each of the following subsets of {a. b}. 	(a) The set of all strings containing exactly two a’s. </a:t>
            </a:r>
          </a:p>
          <a:p>
            <a:r>
              <a:rPr lang="en-US" sz="2000" b="1" dirty="0"/>
              <a:t>	(b) The set of all strings containing at least 2a’s. </a:t>
            </a:r>
          </a:p>
          <a:p>
            <a:r>
              <a:rPr lang="en-US" sz="2000" b="1" dirty="0"/>
              <a:t>                 (c) The set of all strings containing at most 2a’s. </a:t>
            </a:r>
          </a:p>
          <a:p>
            <a:r>
              <a:rPr lang="en-US" sz="2000" b="1" dirty="0"/>
              <a:t>                (d) The set of a]] strings containing the substring aa</a:t>
            </a:r>
          </a:p>
          <a:p>
            <a:r>
              <a:rPr lang="en-US" sz="2000" b="1" dirty="0"/>
              <a:t>7. Any string of a’s and b’s</a:t>
            </a:r>
          </a:p>
          <a:p>
            <a:r>
              <a:rPr lang="en-US" sz="2000" b="1" dirty="0"/>
              <a:t>8. Find a regular expression consisting of all strings over {a, b} starting with any number of a's, followed by one or more b's, followed by one or more a's, followed by a single b, followed by any number of a's, followed by band ending in any string of a's and b's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320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Unit-3 Pending Problems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3F238-7256-4607-ABF5-17DA7C0620B0}"/>
              </a:ext>
            </a:extLst>
          </p:cNvPr>
          <p:cNvSpPr txBox="1"/>
          <p:nvPr/>
        </p:nvSpPr>
        <p:spPr>
          <a:xfrm>
            <a:off x="99442" y="1124744"/>
            <a:ext cx="904455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Find the regular expression for the following finite automata and set of strings</a:t>
            </a:r>
          </a:p>
          <a:p>
            <a:endParaRPr lang="en-IN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000" b="1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94ECC-05AF-4001-88AE-1CE06A904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" y="1893565"/>
            <a:ext cx="3533775" cy="1323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9EA86-9CAE-43BC-8799-4E096D51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30" y="1772816"/>
            <a:ext cx="4848225" cy="2762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2EEBF2-EC48-4F06-BB31-C540E193D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8" y="3600847"/>
            <a:ext cx="48101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9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Unit-3 Pending Problems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3F238-7256-4607-ABF5-17DA7C0620B0}"/>
              </a:ext>
            </a:extLst>
          </p:cNvPr>
          <p:cNvSpPr txBox="1"/>
          <p:nvPr/>
        </p:nvSpPr>
        <p:spPr>
          <a:xfrm>
            <a:off x="99442" y="1124744"/>
            <a:ext cx="904455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Find the regular expression for the following finite automata</a:t>
            </a:r>
          </a:p>
          <a:p>
            <a:endParaRPr lang="en-IN" sz="2400" b="1" dirty="0"/>
          </a:p>
          <a:p>
            <a:endParaRPr lang="en-IN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000" b="1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5FEAE-4035-4412-B457-79B891365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87526"/>
            <a:ext cx="44767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4B9749-C870-4ED3-A148-09918CAD1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" y="980728"/>
            <a:ext cx="9144000" cy="1285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1CEE48-1712-4BF6-9CB3-0DB937641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5" y="2283846"/>
            <a:ext cx="9144000" cy="6945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CEF340-D306-4807-836E-A7301875B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63" y="3429000"/>
            <a:ext cx="9144000" cy="13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0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Pumping Lemma of Regular Sets (Or Regular Languages)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B1CD3-026D-4BFE-93D1-D5CA518B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" y="1029039"/>
            <a:ext cx="9144000" cy="56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6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of Pum</a:t>
            </a:r>
            <a:r>
              <a:rPr lang="en-I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ping Lemma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559401-D252-4CF5-972F-1D563FE9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483"/>
            <a:ext cx="9144000" cy="45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 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30C4A-072C-45D6-8D42-92C41E895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736"/>
            <a:ext cx="9144000" cy="46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 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D3E61E-86F9-4F09-A77C-D3402F31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2" y="1052736"/>
            <a:ext cx="8943298" cy="21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5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 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42785-9C67-4914-AA47-7912E24E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" y="1052736"/>
            <a:ext cx="9144000" cy="1969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5B3960-4DD8-4B60-B052-6EC40898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12" y="2733843"/>
            <a:ext cx="9144000" cy="16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 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8A512C-C766-4710-9D43-DB32BD6C2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36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3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 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5F5D2-27E8-4EB5-A05C-7883D3A8B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899"/>
            <a:ext cx="9144000" cy="43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5499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856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Berlin Sans FB</vt:lpstr>
      <vt:lpstr>Brush Script MT</vt:lpstr>
      <vt:lpstr>Calibri</vt:lpstr>
      <vt:lpstr>Calibri Light</vt:lpstr>
      <vt:lpstr>Franklin Gothic Book</vt:lpstr>
      <vt:lpstr>Times New Roman</vt:lpstr>
      <vt:lpstr>Wingdings 2</vt:lpstr>
      <vt:lpstr>Technic</vt:lpstr>
      <vt:lpstr>Metropolitan</vt:lpstr>
      <vt:lpstr>Pumping Lemma of Regular Sets (Or Regular Languages)</vt:lpstr>
      <vt:lpstr>Pumping Lemma of Regular Sets (Or Regular Languages)</vt:lpstr>
      <vt:lpstr>Pumping Lemma of Regular Sets (Or Regular Languages)</vt:lpstr>
      <vt:lpstr>Applications of Pumping Lemma</vt:lpstr>
      <vt:lpstr>Problems </vt:lpstr>
      <vt:lpstr>Problems </vt:lpstr>
      <vt:lpstr>Problems </vt:lpstr>
      <vt:lpstr>Problems </vt:lpstr>
      <vt:lpstr>Problems </vt:lpstr>
      <vt:lpstr>Problems </vt:lpstr>
      <vt:lpstr>Problems </vt:lpstr>
      <vt:lpstr>Unit-3 Pending Problems</vt:lpstr>
      <vt:lpstr>Unit-3 Pending Problems</vt:lpstr>
      <vt:lpstr>Unit-3 Pending Problems</vt:lpstr>
      <vt:lpstr>Unit-3 Pending Problems</vt:lpstr>
      <vt:lpstr>Unit-3 Pending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Sirisha</dc:creator>
  <cp:lastModifiedBy>rajendra prasad</cp:lastModifiedBy>
  <cp:revision>156</cp:revision>
  <dcterms:created xsi:type="dcterms:W3CDTF">2019-07-11T08:42:48Z</dcterms:created>
  <dcterms:modified xsi:type="dcterms:W3CDTF">2021-06-10T02:38:32Z</dcterms:modified>
</cp:coreProperties>
</file>